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71"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5" d="100"/>
          <a:sy n="145" d="100"/>
        </p:scale>
        <p:origin x="180" y="12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26/03/2026</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26/03/2026</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2025-2026</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srcRect/>
          <a:stretch/>
        </p:blipFill>
        <p:spPr bwMode="auto">
          <a:xfrm>
            <a:off x="777250" y="302876"/>
            <a:ext cx="2764963" cy="2022519"/>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2"/>
          <a:srcRect/>
          <a:stretch/>
        </p:blipFill>
        <p:spPr bwMode="auto">
          <a:xfrm>
            <a:off x="524194" y="310534"/>
            <a:ext cx="1636511" cy="1197077"/>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a:t>2025-2026</a:t>
            </a:r>
            <a:endParaRPr lang="fr-FR" cap="all" dirty="0"/>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2025-2026</a:t>
            </a:r>
          </a:p>
        </p:txBody>
      </p:sp>
      <p:sp>
        <p:nvSpPr>
          <p:cNvPr id="8" name="Espace réservé du pied de page 7"/>
          <p:cNvSpPr>
            <a:spLocks noGrp="1"/>
          </p:cNvSpPr>
          <p:nvPr>
            <p:ph type="ftr" sz="quarter" idx="11"/>
          </p:nvPr>
        </p:nvSpPr>
        <p:spPr/>
        <p:txBody>
          <a:bodyPr/>
          <a:lstStyle/>
          <a:p>
            <a:r>
              <a:rPr lang="fr-FR"/>
              <a:t>Intitulé de la direction ou de l’organisme rattaché</a:t>
            </a: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r>
              <a:rPr lang="fr-FR"/>
              <a:t>2025-2026</a:t>
            </a:r>
          </a:p>
        </p:txBody>
      </p:sp>
      <p:sp>
        <p:nvSpPr>
          <p:cNvPr id="4" name="Espace réservé du pied de page 3"/>
          <p:cNvSpPr>
            <a:spLocks noGrp="1"/>
          </p:cNvSpPr>
          <p:nvPr>
            <p:ph type="ftr" sz="quarter" idx="11"/>
          </p:nvPr>
        </p:nvSpPr>
        <p:spPr/>
        <p:txBody>
          <a:bodyPr/>
          <a:lstStyle/>
          <a:p>
            <a:r>
              <a:rPr lang="fr-FR"/>
              <a:t>Intitulé de la direction ou de l’organisme rattaché</a:t>
            </a: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2025-2026</a:t>
            </a:r>
          </a:p>
        </p:txBody>
      </p:sp>
      <p:sp>
        <p:nvSpPr>
          <p:cNvPr id="3" name="Espace réservé du pied de page 2"/>
          <p:cNvSpPr>
            <a:spLocks noGrp="1"/>
          </p:cNvSpPr>
          <p:nvPr>
            <p:ph type="ftr" sz="quarter" idx="11"/>
          </p:nvPr>
        </p:nvSpPr>
        <p:spPr/>
        <p:txBody>
          <a:bodyPr/>
          <a:lstStyle/>
          <a:p>
            <a:r>
              <a:rPr lang="fr-FR"/>
              <a:t>Intitulé de la direction ou de l’organisme rattaché</a:t>
            </a: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r>
              <a:rPr lang="fr-FR"/>
              <a:t>2025-2026</a:t>
            </a:r>
          </a:p>
        </p:txBody>
      </p:sp>
      <p:sp>
        <p:nvSpPr>
          <p:cNvPr id="6" name="Espace réservé du pied de page 5"/>
          <p:cNvSpPr>
            <a:spLocks noGrp="1"/>
          </p:cNvSpPr>
          <p:nvPr>
            <p:ph type="ftr" sz="quarter" idx="11"/>
          </p:nvPr>
        </p:nvSpPr>
        <p:spPr/>
        <p:txBody>
          <a:bodyPr/>
          <a:lstStyle/>
          <a:p>
            <a:r>
              <a:rPr lang="fr-FR"/>
              <a:t>Intitulé de la direction ou de l’organisme rattaché</a:t>
            </a: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2025-2026</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a:t>2025-2026</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r>
              <a:rPr lang="fr-FR"/>
              <a:t>2025-2026</a:t>
            </a:r>
          </a:p>
        </p:txBody>
      </p:sp>
      <p:sp>
        <p:nvSpPr>
          <p:cNvPr id="5" name="Espace réservé du pied de page 4"/>
          <p:cNvSpPr>
            <a:spLocks noGrp="1"/>
          </p:cNvSpPr>
          <p:nvPr>
            <p:ph type="ftr" sz="quarter" idx="11"/>
          </p:nvPr>
        </p:nvSpPr>
        <p:spPr/>
        <p:txBody>
          <a:bodyPr/>
          <a:lstStyle/>
          <a:p>
            <a:r>
              <a:rPr lang="fr-FR"/>
              <a:t>Intitulé de la direction ou de l’organisme rattaché</a:t>
            </a: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a:t>2025-2026</a:t>
            </a:r>
            <a:endParaRPr lang="fr-FR" cap="all" dirty="0"/>
          </a:p>
        </p:txBody>
      </p:sp>
      <p:pic>
        <p:nvPicPr>
          <p:cNvPr id="9" name="Image 8"/>
          <p:cNvPicPr/>
          <p:nvPr userDrawn="1"/>
        </p:nvPicPr>
        <p:blipFill>
          <a:blip r:embed="rId8"/>
          <a:srcRect/>
          <a:stretch/>
        </p:blipFill>
        <p:spPr bwMode="auto">
          <a:xfrm>
            <a:off x="263083" y="106196"/>
            <a:ext cx="984986" cy="72049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sldNum="0" hdr="0" ft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2025-2026</a:t>
            </a: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Intitulé de la direction ou de l’organisme rattaché</a:t>
            </a: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a:solidFill>
                  <a:srgbClr val="00006D"/>
                </a:solidFill>
              </a:rPr>
              <a:t>2025-2026</a:t>
            </a:r>
            <a:endParaRPr lang="fr-FR" cap="all" dirty="0">
              <a:solidFill>
                <a:srgbClr val="00006D"/>
              </a:solidFill>
            </a:endParaRP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15C7DAC-65EA-4F2F-9DD7-19BAF95B2E45}"/>
              </a:ext>
            </a:extLst>
          </p:cNvPr>
          <p:cNvPicPr>
            <a:picLocks noChangeAspect="1"/>
          </p:cNvPicPr>
          <p:nvPr/>
        </p:nvPicPr>
        <p:blipFill>
          <a:blip r:embed="rId2"/>
          <a:stretch>
            <a:fillRect/>
          </a:stretch>
        </p:blipFill>
        <p:spPr>
          <a:xfrm>
            <a:off x="2738258" y="95014"/>
            <a:ext cx="5002094" cy="496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101460" y="1744777"/>
            <a:ext cx="3186299"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Dès le vendredi 3 avril vous pouvez consulter l’offre de formation 2026. </a:t>
            </a:r>
          </a:p>
        </p:txBody>
      </p:sp>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A011DE-EF44-4BB8-1C08-88A0F170EC5D}"/>
              </a:ext>
            </a:extLst>
          </p:cNvPr>
          <p:cNvPicPr>
            <a:picLocks noChangeAspect="1"/>
          </p:cNvPicPr>
          <p:nvPr/>
        </p:nvPicPr>
        <p:blipFill>
          <a:blip r:embed="rId2"/>
          <a:stretch>
            <a:fillRect/>
          </a:stretch>
        </p:blipFill>
        <p:spPr>
          <a:xfrm>
            <a:off x="611560" y="689476"/>
            <a:ext cx="5797798" cy="3188484"/>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142958" y="3602118"/>
            <a:ext cx="8496944" cy="160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400" dirty="0">
                <a:solidFill>
                  <a:srgbClr val="00006D"/>
                </a:solidFill>
                <a:latin typeface="Marianne" panose="02000000000000000000" pitchFamily="2" charset="0"/>
              </a:rPr>
              <a:t>s </a:t>
            </a:r>
            <a:r>
              <a:rPr lang="fr-FR" sz="1400" dirty="0">
                <a:solidFill>
                  <a:schemeClr val="tx2">
                    <a:lumMod val="75000"/>
                  </a:schemeClr>
                </a:solidFill>
                <a:latin typeface="Marianne" panose="02000000000000000000" pitchFamily="2" charset="0"/>
              </a:rPr>
              <a:t>professionnelles par domaines.</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Un seul des représentants légaux de l’élève peut faire la saisie des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En cas de difficulté vous pouvez vous adresser à votre établissement.</a:t>
            </a:r>
          </a:p>
        </p:txBody>
      </p:sp>
      <p:sp>
        <p:nvSpPr>
          <p:cNvPr id="4" name="Titre 8">
            <a:extLst>
              <a:ext uri="{FF2B5EF4-FFF2-40B4-BE49-F238E27FC236}">
                <a16:creationId xmlns:a16="http://schemas.microsoft.com/office/drawing/2014/main" id="{B3862820-5144-6A58-93FC-C03925BB9BAC}"/>
              </a:ext>
            </a:extLst>
          </p:cNvPr>
          <p:cNvSpPr txBox="1">
            <a:spLocks/>
          </p:cNvSpPr>
          <p:nvPr/>
        </p:nvSpPr>
        <p:spPr bwMode="gray">
          <a:xfrm>
            <a:off x="6251313" y="1526984"/>
            <a:ext cx="2771800" cy="7567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Formulez vos demandes à partir du lundi 4 mai et jusqu’au mardi 26 mai 2026.</a:t>
            </a:r>
          </a:p>
        </p:txBody>
      </p:sp>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F431523-7C11-44DE-4B0C-FFFDB3F785B5}"/>
              </a:ext>
            </a:extLst>
          </p:cNvPr>
          <p:cNvPicPr>
            <a:picLocks noChangeAspect="1"/>
          </p:cNvPicPr>
          <p:nvPr/>
        </p:nvPicPr>
        <p:blipFill>
          <a:blip r:embed="rId2"/>
          <a:stretch>
            <a:fillRect/>
          </a:stretch>
        </p:blipFill>
        <p:spPr>
          <a:xfrm>
            <a:off x="1331640" y="48897"/>
            <a:ext cx="4946700" cy="51435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4839023" y="2355726"/>
            <a:ext cx="4074465" cy="649020"/>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a:solidFill>
                  <a:schemeClr val="tx2">
                    <a:lumMod val="75000"/>
                  </a:schemeClr>
                </a:solidFill>
                <a:latin typeface="Marianne" panose="02000000000000000000" pitchFamily="2" charset="0"/>
              </a:rPr>
              <a:t>Vous devez enregistrer vos demandes pour qu’elles soient </a:t>
            </a:r>
            <a:r>
              <a:rPr lang="fr-FR" sz="1400" dirty="0">
                <a:solidFill>
                  <a:srgbClr val="00006D"/>
                </a:solidFill>
                <a:latin typeface="Marianne" panose="02000000000000000000" pitchFamily="2" charset="0"/>
              </a:rPr>
              <a:t>prises en compte.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364493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B3EA4330-DB63-A182-9897-F08AB4D21008}"/>
              </a:ext>
            </a:extLst>
          </p:cNvPr>
          <p:cNvPicPr>
            <a:picLocks noChangeAspect="1"/>
          </p:cNvPicPr>
          <p:nvPr/>
        </p:nvPicPr>
        <p:blipFill>
          <a:blip r:embed="rId2"/>
          <a:stretch>
            <a:fillRect/>
          </a:stretch>
        </p:blipFill>
        <p:spPr>
          <a:xfrm>
            <a:off x="104207" y="915566"/>
            <a:ext cx="5187956" cy="37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5150005" y="627534"/>
            <a:ext cx="39052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endParaRPr lang="fr-FR" sz="1400" dirty="0">
              <a:solidFill>
                <a:schemeClr val="tx2">
                  <a:lumMod val="75000"/>
                </a:schemeClr>
              </a:solidFill>
              <a:latin typeface="Marianne" panose="02000000000000000000" pitchFamily="2" charset="0"/>
            </a:endParaRP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13" name="Titre 8">
            <a:extLst>
              <a:ext uri="{FF2B5EF4-FFF2-40B4-BE49-F238E27FC236}">
                <a16:creationId xmlns:a16="http://schemas.microsoft.com/office/drawing/2014/main" id="{79A7AAB8-4FE5-85A3-E7D2-C8136F8B5D9F}"/>
              </a:ext>
            </a:extLst>
          </p:cNvPr>
          <p:cNvSpPr txBox="1">
            <a:spLocks/>
          </p:cNvSpPr>
          <p:nvPr/>
        </p:nvSpPr>
        <p:spPr bwMode="gray">
          <a:xfrm>
            <a:off x="5230438" y="3075806"/>
            <a:ext cx="3744416" cy="1224136"/>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p>
          <a:p>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2026.</a:t>
            </a:r>
          </a:p>
          <a:p>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8C385D42-2B30-3C0E-EAB1-F3A7126E2450}"/>
              </a:ext>
            </a:extLst>
          </p:cNvPr>
          <p:cNvPicPr>
            <a:picLocks noChangeAspect="1"/>
          </p:cNvPicPr>
          <p:nvPr/>
        </p:nvPicPr>
        <p:blipFill>
          <a:blip r:embed="rId2"/>
          <a:stretch>
            <a:fillRect/>
          </a:stretch>
        </p:blipFill>
        <p:spPr>
          <a:xfrm>
            <a:off x="1331640" y="175249"/>
            <a:ext cx="5182603" cy="3672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Titre 8"/>
          <p:cNvSpPr>
            <a:spLocks noGrp="1"/>
          </p:cNvSpPr>
          <p:nvPr>
            <p:ph type="title" idx="4294967295"/>
          </p:nvPr>
        </p:nvSpPr>
        <p:spPr>
          <a:xfrm>
            <a:off x="89756" y="3822962"/>
            <a:ext cx="8964488"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générale et technologique et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ou de CAP agricole.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400" dirty="0">
                <a:solidFill>
                  <a:srgbClr val="FF0000"/>
                </a:solidFill>
                <a:latin typeface="Marianne" panose="02000000000000000000" pitchFamily="2" charset="0"/>
              </a:rPr>
              <a:t> </a:t>
            </a:r>
            <a:r>
              <a:rPr lang="fr-FR" sz="1400" dirty="0">
                <a:solidFill>
                  <a:srgbClr val="00006D"/>
                </a:solidFill>
                <a:latin typeface="Marianne" panose="02000000000000000000" pitchFamily="2" charset="0"/>
              </a:rPr>
              <a:t>Vous consultez ces propositions dans le service en ligne.</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400" dirty="0">
                <a:solidFill>
                  <a:srgbClr val="00006D"/>
                </a:solidFill>
                <a:latin typeface="Marianne" panose="02000000000000000000" pitchFamily="2" charset="0"/>
              </a:rPr>
            </a:b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C01FA6B-1BA8-BECB-EBF8-D8739C6F2592}"/>
              </a:ext>
            </a:extLst>
          </p:cNvPr>
          <p:cNvPicPr>
            <a:picLocks noChangeAspect="1"/>
          </p:cNvPicPr>
          <p:nvPr/>
        </p:nvPicPr>
        <p:blipFill>
          <a:blip r:embed="rId2"/>
          <a:stretch>
            <a:fillRect/>
          </a:stretch>
        </p:blipFill>
        <p:spPr>
          <a:xfrm>
            <a:off x="1475656" y="794900"/>
            <a:ext cx="6543348" cy="4140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2843808" y="3507854"/>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504058" y="3326368"/>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pic>
        <p:nvPicPr>
          <p:cNvPr id="5" name="Image 4">
            <a:extLst>
              <a:ext uri="{FF2B5EF4-FFF2-40B4-BE49-F238E27FC236}">
                <a16:creationId xmlns:a16="http://schemas.microsoft.com/office/drawing/2014/main" id="{FC9A0C16-89AF-CB09-77BA-5F844B4A3A3F}"/>
              </a:ext>
            </a:extLst>
          </p:cNvPr>
          <p:cNvPicPr>
            <a:picLocks noChangeAspect="1"/>
          </p:cNvPicPr>
          <p:nvPr/>
        </p:nvPicPr>
        <p:blipFill>
          <a:blip r:embed="rId2"/>
          <a:stretch>
            <a:fillRect/>
          </a:stretch>
        </p:blipFill>
        <p:spPr>
          <a:xfrm>
            <a:off x="1205652" y="33750"/>
            <a:ext cx="4190371" cy="5076000"/>
          </a:xfrm>
          <a:prstGeom prst="rect">
            <a:avLst/>
          </a:prstGeom>
        </p:spPr>
      </p:pic>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1A12D260-C345-A876-7FFD-304F45378671}"/>
              </a:ext>
            </a:extLst>
          </p:cNvPr>
          <p:cNvPicPr>
            <a:picLocks noChangeAspect="1"/>
          </p:cNvPicPr>
          <p:nvPr/>
        </p:nvPicPr>
        <p:blipFill>
          <a:blip r:embed="rId2"/>
          <a:stretch>
            <a:fillRect/>
          </a:stretch>
        </p:blipFill>
        <p:spPr>
          <a:xfrm>
            <a:off x="2267744" y="569040"/>
            <a:ext cx="4700423" cy="4005419"/>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3291830"/>
            <a:ext cx="5184576" cy="900246"/>
          </a:xfrm>
          <a:prstGeom prst="rect">
            <a:avLst/>
          </a:prstGeom>
          <a:no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400" b="1" dirty="0">
                <a:solidFill>
                  <a:srgbClr val="00006D"/>
                </a:solidFill>
                <a:latin typeface="Marianne" panose="02000000000000000000" pitchFamily="2" charset="0"/>
              </a:rPr>
              <a:t>A partir du mardi 30 juin après-midi, consultez et téléchargez le résultat des demandes formulées pour une formation dans un établissement.</a:t>
            </a:r>
          </a:p>
        </p:txBody>
      </p:sp>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2289" y="3799619"/>
            <a:ext cx="7723683" cy="523220"/>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609437" y="4373800"/>
            <a:ext cx="7579667" cy="307777"/>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pic>
        <p:nvPicPr>
          <p:cNvPr id="5" name="Image 4">
            <a:extLst>
              <a:ext uri="{FF2B5EF4-FFF2-40B4-BE49-F238E27FC236}">
                <a16:creationId xmlns:a16="http://schemas.microsoft.com/office/drawing/2014/main" id="{3659B4AC-B0D8-5B34-B61E-C84147F9A043}"/>
              </a:ext>
            </a:extLst>
          </p:cNvPr>
          <p:cNvPicPr>
            <a:picLocks noChangeAspect="1"/>
          </p:cNvPicPr>
          <p:nvPr/>
        </p:nvPicPr>
        <p:blipFill>
          <a:blip r:embed="rId2"/>
          <a:stretch>
            <a:fillRect/>
          </a:stretch>
        </p:blipFill>
        <p:spPr>
          <a:xfrm>
            <a:off x="1182160" y="475527"/>
            <a:ext cx="6425741" cy="3127519"/>
          </a:xfrm>
          <a:prstGeom prst="rect">
            <a:avLst/>
          </a:prstGeom>
        </p:spPr>
      </p:pic>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9" name="Rectangle 8"/>
          <p:cNvSpPr/>
          <p:nvPr/>
        </p:nvSpPr>
        <p:spPr>
          <a:xfrm>
            <a:off x="539552" y="3648026"/>
            <a:ext cx="8244448" cy="8956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lui permet de lire ce que le représentant légal a complété</a:t>
            </a:r>
            <a:r>
              <a:rPr lang="fr-FR" sz="1600" b="1" dirty="0">
                <a:solidFill>
                  <a:schemeClr val="tx2">
                    <a:lumMod val="75000"/>
                  </a:schemeClr>
                </a:solidFill>
                <a:latin typeface="Marianne" panose="02000000000000000000" pitchFamily="2" charset="0"/>
              </a:rPr>
              <a:t>.</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pic>
        <p:nvPicPr>
          <p:cNvPr id="4" name="Image 3">
            <a:extLst>
              <a:ext uri="{FF2B5EF4-FFF2-40B4-BE49-F238E27FC236}">
                <a16:creationId xmlns:a16="http://schemas.microsoft.com/office/drawing/2014/main" id="{B81F3346-8F1A-C0D7-2B8A-DECDE1ED772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2547" y="618174"/>
            <a:ext cx="6478905" cy="2951480"/>
          </a:xfrm>
          <a:prstGeom prst="rect">
            <a:avLst/>
          </a:prstGeom>
          <a:noFill/>
          <a:ln>
            <a:noFill/>
          </a:ln>
        </p:spPr>
      </p:pic>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03968FE-6C1E-7947-5A8C-5BDEE70016A7}"/>
              </a:ext>
            </a:extLst>
          </p:cNvPr>
          <p:cNvPicPr>
            <a:picLocks noChangeAspect="1"/>
          </p:cNvPicPr>
          <p:nvPr/>
        </p:nvPicPr>
        <p:blipFill>
          <a:blip r:embed="rId2"/>
          <a:stretch>
            <a:fillRect/>
          </a:stretch>
        </p:blipFill>
        <p:spPr>
          <a:xfrm>
            <a:off x="2602472" y="480377"/>
            <a:ext cx="5420995" cy="4182745"/>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04456"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Connectez vous à votre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avec l’identifiant et le mot de passe transmis par le chef d’établissement.</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D868D5-6646-37A2-01C6-987C6940472E}"/>
              </a:ext>
            </a:extLst>
          </p:cNvPr>
          <p:cNvPicPr>
            <a:picLocks noChangeAspect="1"/>
          </p:cNvPicPr>
          <p:nvPr/>
        </p:nvPicPr>
        <p:blipFill>
          <a:blip r:embed="rId2"/>
          <a:stretch>
            <a:fillRect/>
          </a:stretch>
        </p:blipFill>
        <p:spPr>
          <a:xfrm>
            <a:off x="971600" y="392898"/>
            <a:ext cx="5837384" cy="4608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6228185" y="1444207"/>
            <a:ext cx="2829202"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Accédez aux services en ligne depuis Mes services.</a:t>
            </a:r>
            <a:endParaRPr lang="fr-FR" sz="14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C4DF2D8-482C-B7E3-BE1E-BC89A395095E}"/>
              </a:ext>
            </a:extLst>
          </p:cNvPr>
          <p:cNvPicPr preferRelativeResize="0">
            <a:picLocks noChangeAspect="1"/>
          </p:cNvPicPr>
          <p:nvPr/>
        </p:nvPicPr>
        <p:blipFill>
          <a:blip r:embed="rId2"/>
          <a:stretch>
            <a:fillRect/>
          </a:stretch>
        </p:blipFill>
        <p:spPr>
          <a:xfrm>
            <a:off x="1397541" y="771550"/>
            <a:ext cx="6348918" cy="3996000"/>
          </a:xfrm>
          <a:prstGeom prst="rect">
            <a:avLst/>
          </a:prstGeom>
        </p:spPr>
      </p:pic>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6" name="Rectangle 5"/>
          <p:cNvSpPr/>
          <p:nvPr/>
        </p:nvSpPr>
        <p:spPr>
          <a:xfrm>
            <a:off x="2777907" y="2499742"/>
            <a:ext cx="5034454" cy="480131"/>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À partir de la date indiquée par le chef d’établissement vous pourrez vous connecter au service Orientation.</a:t>
            </a:r>
            <a:endParaRPr lang="fr-FR" sz="14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latin typeface="Marianne" panose="02000000000000000000" pitchFamily="2" charset="0"/>
              </a:rPr>
              <a:t>Les étapes </a:t>
            </a:r>
          </a:p>
        </p:txBody>
      </p:sp>
      <p:sp>
        <p:nvSpPr>
          <p:cNvPr id="6" name="Rectangle 5"/>
          <p:cNvSpPr/>
          <p:nvPr/>
        </p:nvSpPr>
        <p:spPr>
          <a:xfrm>
            <a:off x="4499992" y="627534"/>
            <a:ext cx="4660966" cy="3582519"/>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2026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5" name="Image 4">
            <a:extLst>
              <a:ext uri="{FF2B5EF4-FFF2-40B4-BE49-F238E27FC236}">
                <a16:creationId xmlns:a16="http://schemas.microsoft.com/office/drawing/2014/main" id="{BBB11344-9D83-5560-6955-C5890043F726}"/>
              </a:ext>
            </a:extLst>
          </p:cNvPr>
          <p:cNvPicPr>
            <a:picLocks noChangeAspect="1"/>
          </p:cNvPicPr>
          <p:nvPr/>
        </p:nvPicPr>
        <p:blipFill>
          <a:blip r:embed="rId2"/>
          <a:stretch>
            <a:fillRect/>
          </a:stretch>
        </p:blipFill>
        <p:spPr>
          <a:xfrm>
            <a:off x="1270000" y="14982"/>
            <a:ext cx="3302000" cy="51435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solidFill>
                  <a:srgbClr val="00006D"/>
                </a:solidFill>
              </a:rPr>
              <a:t>2025-2026</a:t>
            </a:r>
            <a:endParaRPr lang="fr-FR" cap="all" dirty="0">
              <a:solidFill>
                <a:srgbClr val="00006D"/>
              </a:solidFill>
            </a:endParaRP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http://schemas.microsoft.com/sharepoint/v3"/>
    <ds:schemaRef ds:uri="http://purl.org/dc/elements/1.1/"/>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6311A1A-D9E9-47A4-9DA8-5383C4ADA1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1371</TotalTime>
  <Words>784</Words>
  <Application>Microsoft Office PowerPoint</Application>
  <PresentationFormat>Affichage à l'écran (16:9)</PresentationFormat>
  <Paragraphs>108</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3 avril vous pouvez consulter l’offre de formation 2026. </vt:lpstr>
      <vt:lpstr>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Une fois enregistrées, vos demandes sont envoyées :  -  à l’établissement pour que le conseil de classe examine les choix d’orientation ;  -  à l’académie pour traiter l’admission.</vt:lpstr>
      <vt:lpstr>Les choix d’orientation sont déduits de vos demandes. Dans cet exemple, le conseil de classe sera informé d’un choix d’orientation en 2de générale et technologique et 1re année de CAP ou de CAP agricole.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LIGOUT, Françoise</cp:lastModifiedBy>
  <cp:revision>107</cp:revision>
  <dcterms:created xsi:type="dcterms:W3CDTF">2020-03-05T15:21:24Z</dcterms:created>
  <dcterms:modified xsi:type="dcterms:W3CDTF">2026-03-26T07:17:03Z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